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73" r:id="rId15"/>
    <p:sldId id="269" r:id="rId16"/>
    <p:sldId id="270" r:id="rId17"/>
    <p:sldId id="274" r:id="rId18"/>
    <p:sldId id="271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8" d="100"/>
          <a:sy n="98" d="100"/>
        </p:scale>
        <p:origin x="110" y="-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5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9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4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9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7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0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10CC785-C133-4C9D-A430-941A4B22350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F685C04-ADB5-4520-A2DC-F3343DB0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7274-CEFC-4D6F-A3C5-1BDB06C22D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Tensor Completion </a:t>
            </a:r>
            <a:r>
              <a:rPr lang="en-US" sz="5400" dirty="0"/>
              <a:t>for estimating missing values in visual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1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AB35-DEE0-48A7-9673-A8585292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SILRTC </a:t>
            </a:r>
            <a:r>
              <a:rPr lang="en-US" dirty="0" err="1"/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56D6-2802-4109-98DA-0899A3138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Implementation:</a:t>
            </a:r>
          </a:p>
          <a:p>
            <a:pPr lvl="1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eq_svtn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T, b, M, Omega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X = 0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range(3):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+= b[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tl.fold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(M[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i,T.shape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X = X/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T.shape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[0]):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j in range(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T.shape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[1]):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#if Omega[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j, :].all() != 0: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Omega[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j, :].any() != 0: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			X[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j, :] = T[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j, :]</a:t>
            </a:r>
          </a:p>
          <a:p>
            <a:pPr marL="274320" lvl="1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X</a:t>
            </a:r>
          </a:p>
        </p:txBody>
      </p:sp>
    </p:spTree>
    <p:extLst>
      <p:ext uri="{BB962C8B-B14F-4D97-AF65-F5344CB8AC3E}">
        <p14:creationId xmlns:p14="http://schemas.microsoft.com/office/powerpoint/2010/main" val="99678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EC7C-B4FA-40B0-A30F-5EAA05FC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0A595-375A-4808-8F0C-C9DB7AA53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88008"/>
            <a:ext cx="10058400" cy="4050792"/>
          </a:xfrm>
        </p:spPr>
        <p:txBody>
          <a:bodyPr/>
          <a:lstStyle/>
          <a:p>
            <a:r>
              <a:rPr lang="en-US" dirty="0"/>
              <a:t>512 loops with 75% of pixels missing from the original image: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E59A4-24AA-4C66-A13E-1062794A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61" y="2090928"/>
            <a:ext cx="3421380" cy="3474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4F2B7-5178-49A0-A263-4DA6D24E5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80" y="2090929"/>
            <a:ext cx="3421381" cy="3474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034F4-06E2-4336-9CB3-9B016EC5F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91522"/>
            <a:ext cx="3421380" cy="32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4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80A-BAAF-4B96-A2F6-B76C1280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D159-30A9-4A2C-AC9F-62195A8E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88008"/>
            <a:ext cx="10058400" cy="4050792"/>
          </a:xfrm>
        </p:spPr>
        <p:txBody>
          <a:bodyPr/>
          <a:lstStyle/>
          <a:p>
            <a:r>
              <a:rPr lang="en-US" dirty="0"/>
              <a:t>512 loops with 90% of pixels missing from the original image: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0BD20-1F48-4E74-AF5B-298533FDE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78" y="2073454"/>
            <a:ext cx="3538842" cy="3593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BA6F5-CD83-4761-8302-BCAE46901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20" y="2073454"/>
            <a:ext cx="3538842" cy="3593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223946-6FCE-4438-9368-6B396E62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6" y="2280933"/>
            <a:ext cx="3538842" cy="33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4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9624-22B8-4322-B64B-62B4A965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CEB37-B929-407D-9F1E-44A1FB4E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80388"/>
            <a:ext cx="10058400" cy="4050792"/>
          </a:xfrm>
        </p:spPr>
        <p:txBody>
          <a:bodyPr/>
          <a:lstStyle/>
          <a:p>
            <a:r>
              <a:rPr lang="en-US" dirty="0"/>
              <a:t>512 loops with 75% of pixels missing from the original image: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1F967-8E3D-4A41-948A-7A284587A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54" y="2093976"/>
            <a:ext cx="3285744" cy="2816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04464-6CEE-41FA-9182-019A27DBE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98" y="2093976"/>
            <a:ext cx="3285744" cy="281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F54F6-C786-42E0-98D4-5A2BBD7DB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2272284"/>
            <a:ext cx="3283402" cy="26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2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D016-30DF-4C51-9FF1-4EBE34EC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47733-4A0D-4CE5-A363-52BEAC42E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20051"/>
            <a:ext cx="10058400" cy="4050792"/>
          </a:xfrm>
        </p:spPr>
        <p:txBody>
          <a:bodyPr/>
          <a:lstStyle/>
          <a:p>
            <a:r>
              <a:rPr lang="en-US" dirty="0"/>
              <a:t>512 loops with 90% of pixels missing from the original image: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92AAA-C29A-49A5-BA4E-E9F85C220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642" y="2077927"/>
            <a:ext cx="3297899" cy="2826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87E64-14D8-4817-AC1C-F9A236F3B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89" y="2077926"/>
            <a:ext cx="3297901" cy="2826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2EC65-AF88-496D-BD5C-9584348D6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87" y="2266654"/>
            <a:ext cx="3283402" cy="26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8362-FC75-4246-B96D-2F327D70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F6230-77AB-4203-91EF-614888DF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908" y="1610868"/>
            <a:ext cx="10058400" cy="4050792"/>
          </a:xfrm>
        </p:spPr>
        <p:txBody>
          <a:bodyPr/>
          <a:lstStyle/>
          <a:p>
            <a:r>
              <a:rPr lang="en-US" dirty="0"/>
              <a:t>512 loops with 75% of pixels missing from the original image: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F9F4CB3-5CC3-4769-9B7E-D547E1296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08" y="2702560"/>
            <a:ext cx="336042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7CD28-4655-47E2-914D-A021137FA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28" y="2702560"/>
            <a:ext cx="3360420" cy="224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6C263-202E-4600-B8E0-4611C0883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08" y="2998470"/>
            <a:ext cx="3365500" cy="19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3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C59E-13A3-43A9-A449-0535C598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1539-C34E-4AD9-854F-81ECF587A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18488"/>
            <a:ext cx="10058400" cy="4050792"/>
          </a:xfrm>
        </p:spPr>
        <p:txBody>
          <a:bodyPr/>
          <a:lstStyle/>
          <a:p>
            <a:r>
              <a:rPr lang="en-US" dirty="0"/>
              <a:t>512 loops with 90% of pixels missing from the original image: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2C059-7E46-45B3-9A57-5FFE48B3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2" y="2979675"/>
            <a:ext cx="3365500" cy="1951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C542F-10B3-419A-A8D4-764129174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64" y="2683765"/>
            <a:ext cx="336042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159002-252D-4FF1-B4E4-60CA002F1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12" y="2683765"/>
            <a:ext cx="336042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62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4B471-4191-40AF-A3CE-3F41B4F6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668F-7FC3-4096-BE69-CE0AAEEDC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95628"/>
            <a:ext cx="10058400" cy="4050792"/>
          </a:xfrm>
        </p:spPr>
        <p:txBody>
          <a:bodyPr/>
          <a:lstStyle/>
          <a:p>
            <a:r>
              <a:rPr lang="en-US" dirty="0"/>
              <a:t>512 loops with 75% of pixels missing from the original image: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37A9B-7C73-4FA9-9EB7-4C76684FB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34" y="2286001"/>
            <a:ext cx="3092095" cy="3187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BFBAD-0F49-4B36-BC68-C80ADB52D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22" y="2073542"/>
            <a:ext cx="3101191" cy="3399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DEBEB-C110-4E49-BFED-88EF9F33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30" y="2073541"/>
            <a:ext cx="3101192" cy="33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3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B31C-0FAB-47F9-9010-F6FE261D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8A8B-493E-480B-910E-9DCBA6C8A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588008"/>
            <a:ext cx="10058400" cy="4050792"/>
          </a:xfrm>
        </p:spPr>
        <p:txBody>
          <a:bodyPr/>
          <a:lstStyle/>
          <a:p>
            <a:r>
              <a:rPr lang="en-US" dirty="0"/>
              <a:t>200 loops with 90% of pixels missing from the original image: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7EAF7-FB98-4554-A584-B4CA3A2E1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29" y="2093976"/>
            <a:ext cx="3190895" cy="3379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9450E-F491-440A-B7E7-633430EB8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24" y="2093977"/>
            <a:ext cx="3190895" cy="3379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908CC-6D9B-4696-91D6-C476A7F2D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34" y="2286001"/>
            <a:ext cx="3092095" cy="31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4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C804-A484-40AC-B287-9DA404E0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6784-6230-45F5-A56F-1FA61B313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95628"/>
            <a:ext cx="10058400" cy="4050792"/>
          </a:xfrm>
        </p:spPr>
        <p:txBody>
          <a:bodyPr/>
          <a:lstStyle/>
          <a:p>
            <a:r>
              <a:rPr lang="en-US" dirty="0"/>
              <a:t>16 loops with 75% of pixels missing from the original image: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DF1EE-5B51-460C-98F3-4C53E016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23" y="2127505"/>
            <a:ext cx="3764550" cy="2636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F4C1E-CAA9-447F-BCCE-E30748B9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5" y="2127504"/>
            <a:ext cx="3764550" cy="263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5DE41-52A5-4207-A56E-8ABA852B9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1" y="2258508"/>
            <a:ext cx="3764550" cy="25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C9EF-C032-404F-8E52-D0334EEE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tensor?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8DF2A8-AE97-439F-B974-E1FDD723D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N-dimensional array</a:t>
                </a:r>
              </a:p>
              <a:p>
                <a:r>
                  <a:rPr lang="en-US" dirty="0"/>
                  <a:t>Can be thought of as a stack of N </a:t>
                </a:r>
                <a:r>
                  <a:rPr lang="en-US" dirty="0" err="1"/>
                  <a:t>m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err="1"/>
                  <a:t>n</a:t>
                </a:r>
                <a:r>
                  <a:rPr lang="en-US" dirty="0"/>
                  <a:t> matrices </a:t>
                </a:r>
              </a:p>
              <a:p>
                <a:r>
                  <a:rPr lang="en-US" dirty="0"/>
                  <a:t>A color image is a 3-D array</a:t>
                </a:r>
              </a:p>
              <a:p>
                <a:r>
                  <a:rPr lang="en-US" dirty="0"/>
                  <a:t>Three matrices for R G &amp; B</a:t>
                </a:r>
              </a:p>
              <a:p>
                <a:r>
                  <a:rPr lang="en-US" dirty="0"/>
                  <a:t>A color image is a mode 3 Tensor</a:t>
                </a:r>
              </a:p>
              <a:p>
                <a:r>
                  <a:rPr lang="en-US" dirty="0"/>
                  <a:t>A grayscale image is a mode 2 Tensor</a:t>
                </a:r>
              </a:p>
              <a:p>
                <a:r>
                  <a:rPr lang="en-US" dirty="0"/>
                  <a:t>A vector is a mode 1 Tensor</a:t>
                </a:r>
              </a:p>
              <a:p>
                <a:r>
                  <a:rPr lang="en-US" dirty="0"/>
                  <a:t>A scalar is a mode 0 Tensor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8DF2A8-AE97-439F-B974-E1FDD723D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83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4F74-C550-4B0A-AC0E-93374D24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00F3-EC8F-4441-B481-AC753AB8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88008"/>
            <a:ext cx="10058400" cy="4050792"/>
          </a:xfrm>
        </p:spPr>
        <p:txBody>
          <a:bodyPr/>
          <a:lstStyle/>
          <a:p>
            <a:r>
              <a:rPr lang="en-US" dirty="0"/>
              <a:t>16 loops with 90% of pixels missing from the original image: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1FAE8-2CCA-4BE4-9AC1-1E0B4786B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1" y="2258508"/>
            <a:ext cx="3764550" cy="2505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96128-8BC5-4DD8-9439-606199C51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50" y="2127505"/>
            <a:ext cx="3764551" cy="2636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244B5D-A6EF-4B3D-8C8C-B99B9AD80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98" y="2127504"/>
            <a:ext cx="3764551" cy="26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0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EFE3-6698-4A1A-AC7E-42758CFF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42F79-F12C-4D2E-B1BB-FECCB4BFF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64208"/>
            <a:ext cx="10058400" cy="4050792"/>
          </a:xfrm>
        </p:spPr>
        <p:txBody>
          <a:bodyPr/>
          <a:lstStyle/>
          <a:p>
            <a:r>
              <a:rPr lang="en-US" dirty="0"/>
              <a:t>16 loops with 75% of pixels missing from the original image: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C6637-AAA5-49A4-A010-410A2B109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76" y="4054202"/>
            <a:ext cx="3896978" cy="2090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120AA-BE66-4059-ACF9-784821F22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5" y="2038721"/>
            <a:ext cx="3896978" cy="2090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7C7AA-1EE0-40F4-817D-97303656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85" y="2093976"/>
            <a:ext cx="3618332" cy="20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73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43EB-C323-44D3-9CA2-A09472E9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silrtc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D527-C0B9-4923-A7B3-790B65B18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21224"/>
            <a:ext cx="10058400" cy="4050792"/>
          </a:xfrm>
        </p:spPr>
        <p:txBody>
          <a:bodyPr/>
          <a:lstStyle/>
          <a:p>
            <a:r>
              <a:rPr lang="en-US" dirty="0"/>
              <a:t>32 loops with 75% of pixels missing from the original image: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C9974-9E62-43A7-ACC8-5AAD3D6EF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" y="2292721"/>
            <a:ext cx="3994715" cy="266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EB80B-4FD4-4D1F-87F4-AEA5F3148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79" y="2081158"/>
            <a:ext cx="3994155" cy="2874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E33AB-1C9A-46BC-95BD-C935F06B0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2" y="2081158"/>
            <a:ext cx="3994157" cy="28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335F-B1FD-4DB5-AAAD-F745B5F6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67295-B7DC-473F-A648-F4789CA7B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Most common approach to tensor computations consists of three steps:</a:t>
                </a:r>
              </a:p>
              <a:p>
                <a:pPr lvl="1"/>
                <a:r>
                  <a:rPr lang="en-US" dirty="0"/>
                  <a:t>Turn the tensor into a matrix by </a:t>
                </a:r>
                <a:r>
                  <a:rPr lang="en-US" i="1" dirty="0"/>
                  <a:t>unfolding</a:t>
                </a:r>
                <a:r>
                  <a:rPr lang="en-US" dirty="0"/>
                  <a:t> it</a:t>
                </a:r>
              </a:p>
              <a:p>
                <a:pPr lvl="1"/>
                <a:r>
                  <a:rPr lang="en-US" dirty="0"/>
                  <a:t>Perform computations on the matrix to gather information about it</a:t>
                </a:r>
              </a:p>
              <a:p>
                <a:pPr lvl="1"/>
                <a:r>
                  <a:rPr lang="en-US" dirty="0"/>
                  <a:t>Infer information about the tensor from the information gathered on the matrix</a:t>
                </a:r>
              </a:p>
              <a:p>
                <a:r>
                  <a:rPr lang="en-US" dirty="0"/>
                  <a:t>Notation: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3</a:t>
                </a:r>
                <a:r>
                  <a:rPr lang="en-US" baseline="30000" dirty="0">
                    <a:sym typeface="Wingdings" panose="05000000000000000000" pitchFamily="2" charset="2"/>
                  </a:rPr>
                  <a:t>rd</a:t>
                </a:r>
                <a:r>
                  <a:rPr lang="en-US" dirty="0">
                    <a:sym typeface="Wingdings" panose="05000000000000000000" pitchFamily="2" charset="2"/>
                  </a:rPr>
                  <a:t> mode tensor,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i="1" dirty="0">
                    <a:sym typeface="Wingdings" panose="05000000000000000000" pitchFamily="2" charset="2"/>
                  </a:rPr>
                  <a:t>unfold</a:t>
                </a:r>
                <a:r>
                  <a:rPr lang="en-US" dirty="0">
                    <a:sym typeface="Wingdings" panose="05000000000000000000" pitchFamily="2" charset="2"/>
                  </a:rPr>
                  <a:t> tensor along mode </a:t>
                </a:r>
                <a:r>
                  <a:rPr lang="en-US" i="1" dirty="0" err="1">
                    <a:sym typeface="Wingdings" panose="05000000000000000000" pitchFamily="2" charset="2"/>
                  </a:rPr>
                  <a:t>i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a matrix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m:rPr>
                        <m:nor/>
                      </m:rPr>
                      <a:rPr lang="en-US"/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𝒳</m:t>
                    </m:r>
                    <m:r>
                      <m:rPr>
                        <m:nor/>
                      </m:rPr>
                      <a:rPr lang="en-US"/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For a colored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/>
                  <a:t> refers to the number in row </a:t>
                </a:r>
                <a:r>
                  <a:rPr lang="en-US" dirty="0" err="1"/>
                  <a:t>i</a:t>
                </a:r>
                <a:r>
                  <a:rPr lang="en-US" dirty="0"/>
                  <a:t>, column j, matrix k </a:t>
                </a:r>
              </a:p>
              <a:p>
                <a:r>
                  <a:rPr lang="en-US" dirty="0"/>
                  <a:t>Mode-3 tensors have three </a:t>
                </a:r>
                <a:r>
                  <a:rPr lang="en-US" i="1" dirty="0"/>
                  <a:t>fibers</a:t>
                </a:r>
                <a:endParaRPr lang="en-US" dirty="0"/>
              </a:p>
              <a:p>
                <a:pPr lvl="1"/>
                <a:r>
                  <a:rPr lang="en-US" dirty="0"/>
                  <a:t>Column, Row, and Tube</a:t>
                </a:r>
              </a:p>
              <a:p>
                <a:r>
                  <a:rPr lang="en-US" dirty="0"/>
                  <a:t>Mode-3 tensors have three </a:t>
                </a:r>
                <a:r>
                  <a:rPr lang="en-US" i="1" dirty="0"/>
                  <a:t>slices</a:t>
                </a:r>
              </a:p>
              <a:p>
                <a:pPr lvl="1"/>
                <a:r>
                  <a:rPr lang="en-US" dirty="0"/>
                  <a:t>Horizontal, Frontal, and Lateral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67295-B7DC-473F-A648-F4789CA7B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"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09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FA6A2-1813-4889-A851-A309CEB8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Decomposition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3C0BBA-EC55-4472-B313-44C1DE8F5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69" y="1881553"/>
            <a:ext cx="5572862" cy="4770487"/>
          </a:xfrm>
        </p:spPr>
      </p:pic>
    </p:spTree>
    <p:extLst>
      <p:ext uri="{BB962C8B-B14F-4D97-AF65-F5344CB8AC3E}">
        <p14:creationId xmlns:p14="http://schemas.microsoft.com/office/powerpoint/2010/main" val="152790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E65E-F430-4147-B28C-88C7AF94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F6764-74B6-4E37-804C-42F7111F23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Modal unfolding transforms a mode-3 tensor into a matrix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/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/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/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Can be implemented using the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reshape</a:t>
                </a:r>
                <a:r>
                  <a:rPr lang="en-US" dirty="0"/>
                  <a:t> function in Python</a:t>
                </a:r>
              </a:p>
              <a:p>
                <a:pPr lvl="1"/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sz="105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m_unfold</a:t>
                </a:r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tensor, m</a:t>
                </a:r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</a:t>
                </a:r>
              </a:p>
              <a:p>
                <a:pPr marL="274320" lvl="1" indent="0">
                  <a:buNone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matrix = []</a:t>
                </a:r>
              </a:p>
              <a:p>
                <a:pPr marL="274320" lvl="1" indent="0">
                  <a:buNone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 m == 1:</a:t>
                </a:r>
              </a:p>
              <a:p>
                <a:pPr marL="274320" lvl="1" indent="0">
                  <a:buNone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matrix = </a:t>
                </a:r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tensor.reshape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((</a:t>
                </a:r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tensor.shape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[0], </a:t>
                </a:r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tensor.shape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[1]*3))</a:t>
                </a:r>
              </a:p>
              <a:p>
                <a:pPr marL="274320" lvl="1" indent="0">
                  <a:buNone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 m == 2:</a:t>
                </a:r>
              </a:p>
              <a:p>
                <a:pPr marL="274320" lvl="1" indent="0">
                  <a:buNone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matrix = </a:t>
                </a:r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tensor.reshape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((</a:t>
                </a:r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tensor.shape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[1], </a:t>
                </a:r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tensor.shape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[0]*3))</a:t>
                </a:r>
              </a:p>
              <a:p>
                <a:pPr marL="274320" lvl="1" indent="0">
                  <a:buNone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 m == 3:</a:t>
                </a:r>
              </a:p>
              <a:p>
                <a:pPr marL="274320" lvl="1" indent="0">
                  <a:buNone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matrix = </a:t>
                </a:r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tensor.reshape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((3, </a:t>
                </a:r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tensor.shape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[0]*</a:t>
                </a:r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tensor.shape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[1]))</a:t>
                </a:r>
              </a:p>
              <a:p>
                <a:pPr marL="274320" lvl="1" indent="0">
                  <a:buNone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US" sz="105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matrix</a:t>
                </a:r>
              </a:p>
              <a:p>
                <a:pPr marL="0" indent="0">
                  <a:buNone/>
                </a:pPr>
                <a:endParaRPr lang="en-US" sz="12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0F6764-74B6-4E37-804C-42F7111F23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82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393D-4393-431D-BF5A-B66EE1D9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F62C5-A611-4124-81AA-D33406FA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fold</a:t>
            </a:r>
            <a:r>
              <a:rPr lang="en-US" dirty="0"/>
              <a:t> function to fold a matrix back into a tensor</a:t>
            </a:r>
          </a:p>
          <a:p>
            <a:pPr lvl="1"/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fold(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matrix, original_shape</a:t>
            </a:r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274320" lvl="1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tensor = matrix.reshape(original_shape)</a:t>
            </a:r>
          </a:p>
          <a:p>
            <a:pPr marL="274320" lvl="1" indent="0">
              <a:buNone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tensor</a:t>
            </a:r>
          </a:p>
          <a:p>
            <a:r>
              <a:rPr lang="en-US" dirty="0"/>
              <a:t>Can also use the </a:t>
            </a:r>
            <a:r>
              <a:rPr lang="en-US" dirty="0" err="1"/>
              <a:t>TensorLy</a:t>
            </a:r>
            <a:r>
              <a:rPr lang="en-US" dirty="0"/>
              <a:t> library’s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fold</a:t>
            </a:r>
            <a:r>
              <a:rPr lang="en-US" dirty="0"/>
              <a:t> &amp;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unfold</a:t>
            </a:r>
            <a:r>
              <a:rPr lang="en-US" dirty="0"/>
              <a:t> functions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Three tensor completion algorithms discussed in this paper:</a:t>
            </a:r>
          </a:p>
          <a:p>
            <a:pPr lvl="1"/>
            <a:r>
              <a:rPr lang="en-US" sz="1600" dirty="0" err="1"/>
              <a:t>SiLRTC</a:t>
            </a:r>
            <a:r>
              <a:rPr lang="en-US" sz="1600" dirty="0"/>
              <a:t> – Simple Low Rank Tensor Completion</a:t>
            </a:r>
          </a:p>
          <a:p>
            <a:pPr lvl="1"/>
            <a:r>
              <a:rPr lang="en-US" sz="1600" dirty="0" err="1"/>
              <a:t>FaLRTC</a:t>
            </a:r>
            <a:r>
              <a:rPr lang="en-US" sz="1600" dirty="0"/>
              <a:t> – Fast Low Rank Tensor Completion</a:t>
            </a:r>
          </a:p>
          <a:p>
            <a:pPr lvl="1"/>
            <a:r>
              <a:rPr lang="en-US" sz="1600" dirty="0" err="1"/>
              <a:t>HaLRTC</a:t>
            </a:r>
            <a:r>
              <a:rPr lang="en-US" sz="1600" dirty="0"/>
              <a:t> – High Accuracy Low Rank Tensor Completion</a:t>
            </a:r>
          </a:p>
          <a:p>
            <a:r>
              <a:rPr lang="en-US" dirty="0"/>
              <a:t>All three algorithms 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fold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unfold</a:t>
            </a:r>
            <a:r>
              <a:rPr lang="en-US" dirty="0"/>
              <a:t> operations as well as the </a:t>
            </a:r>
            <a:r>
              <a:rPr lang="en-US" i="1" dirty="0"/>
              <a:t>shrinkage</a:t>
            </a:r>
            <a:r>
              <a:rPr lang="en-US" dirty="0"/>
              <a:t> and </a:t>
            </a:r>
            <a:r>
              <a:rPr lang="en-US" i="1" dirty="0"/>
              <a:t>truncate</a:t>
            </a:r>
            <a:r>
              <a:rPr lang="en-US" dirty="0"/>
              <a:t> operators as their basic underlying machinery </a:t>
            </a:r>
          </a:p>
        </p:txBody>
      </p:sp>
    </p:spTree>
    <p:extLst>
      <p:ext uri="{BB962C8B-B14F-4D97-AF65-F5344CB8AC3E}">
        <p14:creationId xmlns:p14="http://schemas.microsoft.com/office/powerpoint/2010/main" val="34925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5FC7-F6D6-41EB-857C-636C37B9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7D796-D02D-40A1-AEFE-740D8D815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reason we </a:t>
                </a:r>
                <a:r>
                  <a:rPr lang="en-US" i="1" dirty="0"/>
                  <a:t>unfold </a:t>
                </a:r>
                <a:r>
                  <a:rPr lang="en-US" dirty="0"/>
                  <a:t>a tensor is so that we may perform Singular Value Decomposition (SVD) on the resulting matrices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and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are the singular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i="1" dirty="0"/>
              </a:p>
              <a:p>
                <a:pPr lvl="2"/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U, sig, V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numpy.linalg.svd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full_matrices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=False)</a:t>
                </a:r>
                <a:endParaRPr lang="en-US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b="0" dirty="0"/>
                  <a:t>Shrinkage operator: 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sz="13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sz="13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shrinkage_op</a:t>
                </a:r>
                <a:r>
                  <a:rPr lang="en-US" sz="13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u,v,sig,tau</a:t>
                </a:r>
                <a:r>
                  <a:rPr lang="en-US" sz="13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</a:t>
                </a:r>
              </a:p>
              <a:p>
                <a:pPr marL="548640" lvl="2" indent="0">
                  <a:buNone/>
                </a:pP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sig_diag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sig - tau</a:t>
                </a:r>
              </a:p>
              <a:p>
                <a:pPr marL="548640" lvl="2" indent="0">
                  <a:buNone/>
                </a:pP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np.maximum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sig_diag,np.zeros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len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(sig)),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sig_diag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548640" lvl="2" indent="0">
                  <a:buNone/>
                </a:pP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shrink = np.dot(u[:,:], np.dot(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np.diag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sig_diag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[:]), v[:,:]))</a:t>
                </a:r>
              </a:p>
              <a:p>
                <a:pPr marL="548640" lvl="2" indent="0">
                  <a:buNone/>
                </a:pP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13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shrink</a:t>
                </a:r>
              </a:p>
              <a:p>
                <a:pPr lvl="1"/>
                <a:r>
                  <a:rPr lang="en-US" dirty="0"/>
                  <a:t>Truncate operator: 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sz="13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def </a:t>
                </a:r>
                <a:r>
                  <a:rPr lang="en-US" sz="13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truncate_op</a:t>
                </a:r>
                <a:r>
                  <a:rPr lang="en-US" sz="13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u,v,sig,tau</a:t>
                </a:r>
                <a:r>
                  <a:rPr lang="en-US" sz="13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):</a:t>
                </a:r>
              </a:p>
              <a:p>
                <a:pPr marL="548640" lvl="2" indent="0">
                  <a:buNone/>
                </a:pP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t = 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np.zeros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len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(sig))+tau</a:t>
                </a:r>
              </a:p>
              <a:p>
                <a:pPr marL="548640" lvl="2" indent="0">
                  <a:buNone/>
                </a:pP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np.minimum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sig,t,sig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548640" lvl="2" indent="0">
                  <a:buNone/>
                </a:pP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trunk = np.dot(u[:,:], np.dot(</a:t>
                </a:r>
                <a:r>
                  <a:rPr lang="en-US" sz="13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np.diag</a:t>
                </a: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(sig[:]), v[:,:]))</a:t>
                </a:r>
              </a:p>
              <a:p>
                <a:pPr marL="548640" lvl="2" indent="0">
                  <a:buNone/>
                </a:pPr>
                <a:r>
                  <a:rPr lang="en-US" sz="13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13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trunk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7D796-D02D-40A1-AEFE-740D8D815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"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49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B9AA-AC62-42A4-A87F-D47C3723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SiLRTC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8D784-7307-4681-920C-2F675AE612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600" dirty="0" err="1">
                    <a:latin typeface="Rockwell (body)"/>
                    <a:cs typeface="Courier New" panose="02070309020205020404" pitchFamily="49" charset="0"/>
                  </a:rPr>
                  <a:t>SiLRTC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Input: </a:t>
                </a:r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𝒳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𝓧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𝜴</m:t>
                        </m:r>
                      </m:sub>
                    </m:sSub>
                    <m:r>
                      <a:rPr lang="en-US" sz="1200" b="1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𝓣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𝜴</m:t>
                        </m:r>
                      </m:sub>
                    </m:sSub>
                  </m:oMath>
                </a14:m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1200" b="0" i="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  </m:t>
                    </m:r>
                    <m:sSub>
                      <m:sSub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𝜷</m:t>
                        </m:r>
                      </m:e>
                      <m:sub>
                        <m:r>
                          <a:rPr lang="en-US" sz="1200" b="1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’s, and K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Output: </a:t>
                </a:r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𝒳</a:t>
                </a:r>
                <a:endPara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005840" lvl="2" indent="-457200">
                  <a:buFont typeface="+mj-lt"/>
                  <a:buAutoNum type="arabicPeriod"/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k = 1 to K do:</a:t>
                </a:r>
              </a:p>
              <a:p>
                <a:pPr marL="1280160" lvl="3" indent="-457200">
                  <a:buFont typeface="+mj-lt"/>
                  <a:buAutoNum type="arabicPeriod"/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</a:t>
                </a:r>
                <a:r>
                  <a:rPr lang="en-US" sz="1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1 to n do:</a:t>
                </a:r>
              </a:p>
              <a:p>
                <a:pPr marL="1280160" lvl="3" indent="-457200">
                  <a:buFont typeface="+mj-lt"/>
                  <a:buAutoNum type="arabicPeriod"/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280160" lvl="3" indent="-457200">
                  <a:buFont typeface="+mj-lt"/>
                  <a:buAutoNum type="arabicPeriod"/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end for</a:t>
                </a:r>
              </a:p>
              <a:p>
                <a:pPr marL="1005840" lvl="2" indent="-457200">
                  <a:buFont typeface="+mj-lt"/>
                  <a:buAutoNum type="arabicPeriod"/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 </a:t>
                </a:r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𝒳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by 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Equation 17</a:t>
                </a:r>
              </a:p>
              <a:p>
                <a:pPr marL="1005840" lvl="2" indent="-457200">
                  <a:buFont typeface="+mj-lt"/>
                  <a:buAutoNum type="arabicPeriod"/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end for</a:t>
                </a:r>
              </a:p>
              <a:p>
                <a:r>
                  <a:rPr lang="en-US" sz="1600" dirty="0">
                    <a:latin typeface="Rockwell (body)"/>
                    <a:cs typeface="Courier New" panose="02070309020205020404" pitchFamily="49" charset="0"/>
                  </a:rPr>
                  <a:t>Equation 17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2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𝒳</m:t>
                        </m:r>
                      </m:e>
                      <m:sub>
                        <m:sSub>
                          <m:sSubPr>
                            <m:ctrlPr>
                              <a:rPr lang="en-US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12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1,…,</m:t>
                            </m:r>
                            <m:sSub>
                              <m:sSubPr>
                                <m:ctrlPr>
                                  <a:rPr lang="en-US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n</m:t>
                                </m:r>
                              </m:sub>
                            </m:sSub>
                          </m:sub>
                        </m:sSub>
                        <m:r>
                          <a:rPr lang="en-US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200" smtClean="0">
                            <a:latin typeface="Cambria (math)"/>
                            <a:cs typeface="Courier New" panose="02070309020205020404" pitchFamily="49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200" smtClean="0">
                                <a:latin typeface="Cambria (math)"/>
                                <a:cs typeface="Courier New" panose="02070309020205020404" pitchFamily="49" charset="0"/>
                              </a:rPr>
                            </m:ctrlPr>
                          </m:eqArrPr>
                          <m:e>
                            <m:r>
                              <a:rPr lang="en-US" sz="1200" b="0" i="0" smtClean="0">
                                <a:latin typeface="Cambria (math)"/>
                                <a:cs typeface="Courier New" panose="02070309020205020404" pitchFamily="49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smtClean="0">
                                    <a:latin typeface="Cambria (math)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sz="120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200">
                                            <a:latin typeface="Cambria (math)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200" i="0">
                                            <a:latin typeface="Cambria (math)"/>
                                            <a:cs typeface="Courier New" panose="02070309020205020404" pitchFamily="49" charset="0"/>
                                          </a:rPr>
                                          <m:t>i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200">
                                                <a:latin typeface="Cambria (math)"/>
                                                <a:cs typeface="Courier New" panose="02070309020205020404" pitchFamily="49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i="0">
                                                <a:latin typeface="Cambria (math)"/>
                                                <a:ea typeface="Cambria Math" panose="02040503050406030204" pitchFamily="18" charset="0"/>
                                                <a:cs typeface="Courier New" panose="02070309020205020404" pitchFamily="49" charset="0"/>
                                              </a:rPr>
                                              <m:t>β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i="0">
                                                <a:latin typeface="Cambria (math)"/>
                                                <a:cs typeface="Courier New" panose="02070309020205020404" pitchFamily="49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sSub>
                                      <m:sSubPr>
                                        <m:ctrlPr>
                                          <a:rPr lang="en-US" sz="1200">
                                            <a:latin typeface="Cambria (math)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>
                                            <a:latin typeface="Cambria (math)"/>
                                            <a:cs typeface="Courier New" panose="02070309020205020404" pitchFamily="49" charset="0"/>
                                          </a:rPr>
                                          <m:t>fold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>
                                            <a:latin typeface="Cambria (math)"/>
                                            <a:cs typeface="Courier New" panose="02070309020205020404" pitchFamily="49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>
                                            <a:latin typeface="Cambria (math)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>
                                                <a:latin typeface="Cambria (math)"/>
                                                <a:cs typeface="Courier New" panose="02070309020205020404" pitchFamily="49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i="0">
                                                <a:latin typeface="Cambria (math)"/>
                                                <a:cs typeface="Courier New" panose="02070309020205020404" pitchFamily="49" charset="0"/>
                                              </a:rPr>
                                              <m:t>M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i="0">
                                                <a:latin typeface="Cambria (math)"/>
                                                <a:cs typeface="Courier New" panose="02070309020205020404" pitchFamily="49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200">
                                            <a:latin typeface="Cambria (math)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200" i="0">
                                            <a:latin typeface="Cambria (math)"/>
                                            <a:cs typeface="Courier New" panose="02070309020205020404" pitchFamily="49" charset="0"/>
                                          </a:rPr>
                                          <m:t>i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200">
                                                <a:latin typeface="Cambria (math)"/>
                                                <a:cs typeface="Courier New" panose="02070309020205020404" pitchFamily="49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i="0">
                                                <a:latin typeface="Cambria (math)"/>
                                                <a:ea typeface="Cambria Math" panose="02040503050406030204" pitchFamily="18" charset="0"/>
                                                <a:cs typeface="Courier New" panose="02070309020205020404" pitchFamily="49" charset="0"/>
                                              </a:rPr>
                                              <m:t>β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i="0">
                                                <a:latin typeface="Cambria (math)"/>
                                                <a:cs typeface="Courier New" panose="02070309020205020404" pitchFamily="49" charset="0"/>
                                              </a:rPr>
                                              <m:t>i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den>
                                </m:f>
                                <m:r>
                                  <a:rPr lang="en-US" sz="1200" b="0" i="0" smtClean="0">
                                    <a:latin typeface="Cambria (math)"/>
                                    <a:cs typeface="Courier New" panose="02070309020205020404" pitchFamily="49" charset="0"/>
                                  </a:rPr>
                                  <m:t>)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20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1200" b="0" i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0" smtClean="0">
                                    <a:latin typeface="Cambria (math)"/>
                                    <a:cs typeface="Courier New" panose="02070309020205020404" pitchFamily="49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200" b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n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200" b="0" i="0" smtClean="0">
                                <a:latin typeface="Cambria (math)"/>
                                <a:cs typeface="Courier New" panose="02070309020205020404" pitchFamily="49" charset="0"/>
                              </a:rPr>
                              <m:t>      </m:t>
                            </m:r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(math)"/>
                                <a:cs typeface="Courier New" panose="02070309020205020404" pitchFamily="49" charset="0"/>
                              </a:rPr>
                              <m:t>for</m:t>
                            </m:r>
                            <m:r>
                              <a:rPr lang="en-US" sz="1200" b="0" i="0" smtClean="0">
                                <a:latin typeface="Cambria (math)"/>
                                <a:cs typeface="Courier New" panose="02070309020205020404" pitchFamily="49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200" b="0" smtClean="0">
                                    <a:latin typeface="Cambria (math)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1200" b="0" i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1,….,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b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200">
                                <a:latin typeface="Cambria (math)"/>
                              </a:rPr>
                              <m:t>∉</m:t>
                            </m:r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(math)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200">
                                    <a:latin typeface="Cambria (math)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0">
                                    <a:latin typeface="Cambria (math)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200" smtClean="0">
                                        <a:latin typeface="Cambria (math)"/>
                                        <a:ea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(math)"/>
                                        <a:ea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1200" b="0" i="0" smtClean="0">
                                        <a:latin typeface="Cambria (math)"/>
                                        <a:ea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1,…,</m:t>
                                    </m:r>
                                    <m:sSub>
                                      <m:sSubPr>
                                        <m:ctrlPr>
                                          <a:rPr lang="en-US" sz="1200" b="0" smtClean="0">
                                            <a:latin typeface="Cambria (math)"/>
                                            <a:ea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smtClean="0">
                                            <a:latin typeface="Cambria (math)"/>
                                            <a:ea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smtClean="0">
                                            <a:latin typeface="Cambria (math)"/>
                                            <a:ea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i="0" smtClean="0">
                                    <a:latin typeface="Cambria (math)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200" b="0" i="0" smtClean="0">
                                <a:latin typeface="Cambria (math)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                           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(math)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for</m:t>
                            </m:r>
                            <m: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200">
                                    <a:latin typeface="Cambria (math)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i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1200" i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1,….,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i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i="0">
                                        <a:latin typeface="Cambria (math)"/>
                                        <a:cs typeface="Courier New" panose="02070309020205020404" pitchFamily="49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200">
                                <a:latin typeface="Cambria (math)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i="0">
                                <a:latin typeface="Cambria (math)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eqArr>
                      </m:e>
                    </m:d>
                  </m:oMath>
                </a14:m>
                <a:endParaRPr lang="en-US" sz="1200" dirty="0">
                  <a:latin typeface="Cambria (math)"/>
                  <a:cs typeface="Courier New" panose="02070309020205020404" pitchFamily="49" charset="0"/>
                </a:endParaRPr>
              </a:p>
              <a:p>
                <a:pPr lvl="1"/>
                <a:endParaRPr lang="en-US" sz="1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8D784-7307-4681-920C-2F675AE61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" t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60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A803-B3D3-4D3F-93C2-3546392A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Silrtc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8F6B-5726-4AF9-8333-709D42649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Implementation:</a:t>
            </a:r>
          </a:p>
          <a:p>
            <a:pPr lvl="1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SiLRTC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X, b, K, Omega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np.random.dirichlet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np.ones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(3),size=1)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 = a[0,:]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M = [0, 0, 0]</a:t>
            </a:r>
          </a:p>
          <a:p>
            <a:pPr marL="274320" lvl="1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range(K):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X1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tl.unfold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(X, 0)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X2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tl.unfold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(X, 1)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X3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tl.unfold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(X, 2)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u1, s1, v1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LA.svd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(X1,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full_matrices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u2, s2, v2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LA.svd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full_matrices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u3, s3, v3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LA.svd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full_matrices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 = [u1,u2,u3]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V = [v1,v2,v3]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 = [s1,s2,s3]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 (3):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M[j]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shrinkage_op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(U[j],V[j],S[j],a[j]/b[j],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eq_svtn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X,b,M,Omega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432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X</a:t>
            </a:r>
          </a:p>
        </p:txBody>
      </p:sp>
    </p:spTree>
    <p:extLst>
      <p:ext uri="{BB962C8B-B14F-4D97-AF65-F5344CB8AC3E}">
        <p14:creationId xmlns:p14="http://schemas.microsoft.com/office/powerpoint/2010/main" val="2929793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658</TotalTime>
  <Words>1110</Words>
  <Application>Microsoft Office PowerPoint</Application>
  <PresentationFormat>Widescreen</PresentationFormat>
  <Paragraphs>139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Cambria (math)</vt:lpstr>
      <vt:lpstr>Cambria Math</vt:lpstr>
      <vt:lpstr>Courier New</vt:lpstr>
      <vt:lpstr>Rockwell</vt:lpstr>
      <vt:lpstr>Rockwell (body)</vt:lpstr>
      <vt:lpstr>Rockwell Condensed</vt:lpstr>
      <vt:lpstr>Wingdings</vt:lpstr>
      <vt:lpstr>Wood Type</vt:lpstr>
      <vt:lpstr>Tensor Completion for estimating missing values in visual data</vt:lpstr>
      <vt:lpstr>What is a tensor?</vt:lpstr>
      <vt:lpstr>Tensor Decomposition</vt:lpstr>
      <vt:lpstr>Tensor Decomposition</vt:lpstr>
      <vt:lpstr>Tensor Decomposition</vt:lpstr>
      <vt:lpstr>Tensor Decomposition</vt:lpstr>
      <vt:lpstr>Tensor Decomposition</vt:lpstr>
      <vt:lpstr>SiLRTC Algorithm</vt:lpstr>
      <vt:lpstr>Silrtc algorithm</vt:lpstr>
      <vt:lpstr>SILRTC ALgorithm</vt:lpstr>
      <vt:lpstr>Results from silrtc</vt:lpstr>
      <vt:lpstr>Results from silrtc</vt:lpstr>
      <vt:lpstr>Results from silrtc</vt:lpstr>
      <vt:lpstr>Results from silrtc</vt:lpstr>
      <vt:lpstr>Results from silrtc</vt:lpstr>
      <vt:lpstr>Results from silrtc</vt:lpstr>
      <vt:lpstr>Results from silrtc</vt:lpstr>
      <vt:lpstr>Results from silrtc</vt:lpstr>
      <vt:lpstr>Results from silrtc</vt:lpstr>
      <vt:lpstr>Results from silrtc</vt:lpstr>
      <vt:lpstr>Results from silrtc</vt:lpstr>
      <vt:lpstr>Results from silrtc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 Completion for estimating missing values in visual data</dc:title>
  <dc:creator>george akhperjanyants</dc:creator>
  <cp:lastModifiedBy>george akhperjanyants</cp:lastModifiedBy>
  <cp:revision>32</cp:revision>
  <dcterms:created xsi:type="dcterms:W3CDTF">2018-05-01T05:00:32Z</dcterms:created>
  <dcterms:modified xsi:type="dcterms:W3CDTF">2018-05-01T15:59:18Z</dcterms:modified>
</cp:coreProperties>
</file>